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0"/>
  </p:notesMasterIdLst>
  <p:sldIdLst>
    <p:sldId id="363" r:id="rId2"/>
    <p:sldId id="348" r:id="rId3"/>
    <p:sldId id="349" r:id="rId4"/>
    <p:sldId id="342" r:id="rId5"/>
    <p:sldId id="347" r:id="rId6"/>
    <p:sldId id="345" r:id="rId7"/>
    <p:sldId id="341" r:id="rId8"/>
    <p:sldId id="344" r:id="rId9"/>
    <p:sldId id="352" r:id="rId10"/>
    <p:sldId id="353" r:id="rId11"/>
    <p:sldId id="359" r:id="rId12"/>
    <p:sldId id="360" r:id="rId13"/>
    <p:sldId id="361" r:id="rId14"/>
    <p:sldId id="362" r:id="rId15"/>
    <p:sldId id="354" r:id="rId16"/>
    <p:sldId id="355" r:id="rId17"/>
    <p:sldId id="358" r:id="rId18"/>
    <p:sldId id="35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McKenzie-Browne -  Consultant" initials="RM-C" lastIdx="1" clrIdx="0">
    <p:extLst>
      <p:ext uri="{19B8F6BF-5375-455C-9EA6-DF929625EA0E}">
        <p15:presenceInfo xmlns:p15="http://schemas.microsoft.com/office/powerpoint/2012/main" userId="S-1-5-21-1474892542-1883448526-1353397897-50582" providerId="AD"/>
      </p:ext>
    </p:extLst>
  </p:cmAuthor>
  <p:cmAuthor id="2" name="Katherine Durman" initials="KD" lastIdx="2" clrIdx="1">
    <p:extLst>
      <p:ext uri="{19B8F6BF-5375-455C-9EA6-DF929625EA0E}">
        <p15:presenceInfo xmlns:p15="http://schemas.microsoft.com/office/powerpoint/2012/main" userId="S-1-5-21-1474892542-1883448526-1353397897-49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EEF"/>
    <a:srgbClr val="00395B"/>
    <a:srgbClr val="DC911B"/>
    <a:srgbClr val="5C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87586" autoAdjust="0"/>
  </p:normalViewPr>
  <p:slideViewPr>
    <p:cSldViewPr>
      <p:cViewPr varScale="1">
        <p:scale>
          <a:sx n="102" d="100"/>
          <a:sy n="102" d="100"/>
        </p:scale>
        <p:origin x="1920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shab\AppData\Local\Microsoft\Windows\INetCache\Content.Outlook\VL0LBL1M\LT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9648558391154"/>
          <c:y val="9.7349061245983179E-2"/>
          <c:w val="0.74735690462965243"/>
          <c:h val="0.84176310956184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LTP!$B$14</c:f>
              <c:strCache>
                <c:ptCount val="1"/>
                <c:pt idx="0">
                  <c:v>3 WATERS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rgbClr val="55AEEF"/>
              </a:solidFill>
              <a:round/>
            </a:ln>
            <a:effectLst/>
          </c:spPr>
          <c:invertIfNegative val="0"/>
          <c:cat>
            <c:strRef>
              <c:f>LTP!$C$13:$L$13</c:f>
              <c:strCache>
                <c:ptCount val="10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  <c:pt idx="5">
                  <c:v>2023/24</c:v>
                </c:pt>
                <c:pt idx="6">
                  <c:v>2024/25</c:v>
                </c:pt>
                <c:pt idx="7">
                  <c:v> 2025/26</c:v>
                </c:pt>
                <c:pt idx="8">
                  <c:v>2026/27</c:v>
                </c:pt>
                <c:pt idx="9">
                  <c:v> 2027/28</c:v>
                </c:pt>
              </c:strCache>
            </c:strRef>
          </c:cat>
          <c:val>
            <c:numRef>
              <c:f>LTP!$C$14:$L$14</c:f>
              <c:numCache>
                <c:formatCode>_-* #,##0_-;\-* #,##0_-;_-* "-"??_-;_-@_-</c:formatCode>
                <c:ptCount val="10"/>
                <c:pt idx="0">
                  <c:v>52624452</c:v>
                </c:pt>
                <c:pt idx="1">
                  <c:v>107435434</c:v>
                </c:pt>
                <c:pt idx="2">
                  <c:v>153175823</c:v>
                </c:pt>
                <c:pt idx="3">
                  <c:v>193802784</c:v>
                </c:pt>
                <c:pt idx="4">
                  <c:v>224182243.88999999</c:v>
                </c:pt>
                <c:pt idx="5">
                  <c:v>254462336.56999999</c:v>
                </c:pt>
                <c:pt idx="6">
                  <c:v>262497970</c:v>
                </c:pt>
                <c:pt idx="7">
                  <c:v>273065110</c:v>
                </c:pt>
                <c:pt idx="8">
                  <c:v>285552659</c:v>
                </c:pt>
                <c:pt idx="9">
                  <c:v>306546030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A-450F-8F2F-CA908F43FB48}"/>
            </c:ext>
          </c:extLst>
        </c:ser>
        <c:ser>
          <c:idx val="2"/>
          <c:order val="1"/>
          <c:tx>
            <c:strRef>
              <c:f>LTP!$B$15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LTP!$C$13:$L$13</c:f>
              <c:strCache>
                <c:ptCount val="10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  <c:pt idx="5">
                  <c:v>2023/24</c:v>
                </c:pt>
                <c:pt idx="6">
                  <c:v>2024/25</c:v>
                </c:pt>
                <c:pt idx="7">
                  <c:v> 2025/26</c:v>
                </c:pt>
                <c:pt idx="8">
                  <c:v>2026/27</c:v>
                </c:pt>
                <c:pt idx="9">
                  <c:v> 2027/28</c:v>
                </c:pt>
              </c:strCache>
            </c:strRef>
          </c:cat>
          <c:val>
            <c:numRef>
              <c:f>LTP!$C$15:$L$15</c:f>
              <c:numCache>
                <c:formatCode>_-* #,##0_-;\-* #,##0_-;_-* "-"??_-;_-@_-</c:formatCode>
                <c:ptCount val="10"/>
                <c:pt idx="0">
                  <c:v>36322899.260000005</c:v>
                </c:pt>
                <c:pt idx="1">
                  <c:v>108394600.96000001</c:v>
                </c:pt>
                <c:pt idx="2">
                  <c:v>212781590.66000003</c:v>
                </c:pt>
                <c:pt idx="3">
                  <c:v>266908525.51000002</c:v>
                </c:pt>
                <c:pt idx="4">
                  <c:v>345357162.50999999</c:v>
                </c:pt>
                <c:pt idx="5">
                  <c:v>399407649.50999999</c:v>
                </c:pt>
                <c:pt idx="6">
                  <c:v>423044836.50999999</c:v>
                </c:pt>
                <c:pt idx="7">
                  <c:v>433811273.50999999</c:v>
                </c:pt>
                <c:pt idx="8">
                  <c:v>443160710.50999999</c:v>
                </c:pt>
                <c:pt idx="9">
                  <c:v>455442447.50999999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A-450F-8F2F-CA908F43FB48}"/>
            </c:ext>
          </c:extLst>
        </c:ser>
        <c:ser>
          <c:idx val="1"/>
          <c:order val="2"/>
          <c:tx>
            <c:strRef>
              <c:f>LTP!$B$16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LTP!$C$13:$L$13</c:f>
              <c:strCache>
                <c:ptCount val="10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  <c:pt idx="5">
                  <c:v>2023/24</c:v>
                </c:pt>
                <c:pt idx="6">
                  <c:v>2024/25</c:v>
                </c:pt>
                <c:pt idx="7">
                  <c:v> 2025/26</c:v>
                </c:pt>
                <c:pt idx="8">
                  <c:v>2026/27</c:v>
                </c:pt>
                <c:pt idx="9">
                  <c:v> 2027/28</c:v>
                </c:pt>
              </c:strCache>
            </c:strRef>
          </c:cat>
          <c:val>
            <c:numRef>
              <c:f>LTP!$C$16:$L$16</c:f>
              <c:numCache>
                <c:formatCode>_-* #,##0_-;\-* #,##0_-;_-* "-"??_-;_-@_-</c:formatCode>
                <c:ptCount val="10"/>
                <c:pt idx="0">
                  <c:v>25654436</c:v>
                </c:pt>
                <c:pt idx="1">
                  <c:v>72969886</c:v>
                </c:pt>
                <c:pt idx="2">
                  <c:v>110216556</c:v>
                </c:pt>
                <c:pt idx="3">
                  <c:v>123614590.5</c:v>
                </c:pt>
                <c:pt idx="4">
                  <c:v>139829668</c:v>
                </c:pt>
                <c:pt idx="5">
                  <c:v>147451950</c:v>
                </c:pt>
                <c:pt idx="6">
                  <c:v>152029249</c:v>
                </c:pt>
                <c:pt idx="7">
                  <c:v>157545599</c:v>
                </c:pt>
                <c:pt idx="8">
                  <c:v>161440003</c:v>
                </c:pt>
                <c:pt idx="9">
                  <c:v>165744552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9A-450F-8F2F-CA908F43F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9902312"/>
        <c:axId val="519897720"/>
      </c:barChart>
      <c:lineChart>
        <c:grouping val="standard"/>
        <c:varyColors val="0"/>
        <c:ser>
          <c:idx val="4"/>
          <c:order val="4"/>
          <c:tx>
            <c:strRef>
              <c:f>LTP!$B$18</c:f>
              <c:strCache>
                <c:ptCount val="1"/>
                <c:pt idx="0">
                  <c:v>Cumulative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LTP!$C$13:$L$13</c:f>
              <c:strCache>
                <c:ptCount val="10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  <c:pt idx="5">
                  <c:v>2023/24</c:v>
                </c:pt>
                <c:pt idx="6">
                  <c:v>2024/25</c:v>
                </c:pt>
                <c:pt idx="7">
                  <c:v> 2025/26</c:v>
                </c:pt>
                <c:pt idx="8">
                  <c:v>2026/27</c:v>
                </c:pt>
                <c:pt idx="9">
                  <c:v> 2027/28</c:v>
                </c:pt>
              </c:strCache>
            </c:strRef>
          </c:cat>
          <c:val>
            <c:numRef>
              <c:f>LTP!$C$18:$L$18</c:f>
              <c:numCache>
                <c:formatCode>_-* #,##0_-;\-* #,##0_-;_-* "-"??_-;_-@_-</c:formatCode>
                <c:ptCount val="10"/>
                <c:pt idx="0">
                  <c:v>114601787.26000001</c:v>
                </c:pt>
                <c:pt idx="1">
                  <c:v>288799920.95999998</c:v>
                </c:pt>
                <c:pt idx="2">
                  <c:v>476173969.65999997</c:v>
                </c:pt>
                <c:pt idx="3">
                  <c:v>584325900.00999999</c:v>
                </c:pt>
                <c:pt idx="4">
                  <c:v>709369074.39999998</c:v>
                </c:pt>
                <c:pt idx="5">
                  <c:v>801321936.07999992</c:v>
                </c:pt>
                <c:pt idx="6">
                  <c:v>837572055.50999987</c:v>
                </c:pt>
                <c:pt idx="7">
                  <c:v>864421982.50999987</c:v>
                </c:pt>
                <c:pt idx="8">
                  <c:v>890153372.50999987</c:v>
                </c:pt>
                <c:pt idx="9">
                  <c:v>927733029.50999987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9A-450F-8F2F-CA908F43F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902312"/>
        <c:axId val="519897720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LTP!$B$17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158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LTP!$C$13:$L$13</c15:sqref>
                        </c15:formulaRef>
                      </c:ext>
                    </c:extLst>
                    <c:strCache>
                      <c:ptCount val="10"/>
                      <c:pt idx="0">
                        <c:v>2018/19</c:v>
                      </c:pt>
                      <c:pt idx="1">
                        <c:v>2019/20</c:v>
                      </c:pt>
                      <c:pt idx="2">
                        <c:v>2020/21</c:v>
                      </c:pt>
                      <c:pt idx="3">
                        <c:v>2021/22</c:v>
                      </c:pt>
                      <c:pt idx="4">
                        <c:v>2022/23</c:v>
                      </c:pt>
                      <c:pt idx="5">
                        <c:v>2023/24</c:v>
                      </c:pt>
                      <c:pt idx="6">
                        <c:v>2024/25</c:v>
                      </c:pt>
                      <c:pt idx="7">
                        <c:v> 2025/26</c:v>
                      </c:pt>
                      <c:pt idx="8">
                        <c:v>2026/27</c:v>
                      </c:pt>
                      <c:pt idx="9">
                        <c:v> 2027/28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LTP!$C$17:$L$17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0"/>
                      <c:pt idx="0">
                        <c:v>114601787.26000001</c:v>
                      </c:pt>
                      <c:pt idx="1">
                        <c:v>174198133.69999999</c:v>
                      </c:pt>
                      <c:pt idx="2">
                        <c:v>187374048.69999999</c:v>
                      </c:pt>
                      <c:pt idx="3">
                        <c:v>108151930.34999999</c:v>
                      </c:pt>
                      <c:pt idx="4">
                        <c:v>125043174.39</c:v>
                      </c:pt>
                      <c:pt idx="5">
                        <c:v>91952861.680000007</c:v>
                      </c:pt>
                      <c:pt idx="6">
                        <c:v>36250119.43</c:v>
                      </c:pt>
                      <c:pt idx="7">
                        <c:v>26849927</c:v>
                      </c:pt>
                      <c:pt idx="8">
                        <c:v>25731390</c:v>
                      </c:pt>
                      <c:pt idx="9">
                        <c:v>37579657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F59A-450F-8F2F-CA908F43FB48}"/>
                  </c:ext>
                </c:extLst>
              </c15:ser>
            </c15:filteredLineSeries>
          </c:ext>
        </c:extLst>
      </c:lineChart>
      <c:catAx>
        <c:axId val="51990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897720"/>
        <c:crosses val="autoZero"/>
        <c:auto val="1"/>
        <c:lblAlgn val="ctr"/>
        <c:lblOffset val="100"/>
        <c:noMultiLvlLbl val="0"/>
      </c:catAx>
      <c:valAx>
        <c:axId val="51989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9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95243264735822"/>
          <c:y val="0.26256284587035328"/>
          <c:w val="0.11314523726392169"/>
          <c:h val="0.248102555205253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90C31-01D2-41DE-82D4-69D033F3A416}" type="datetimeFigureOut">
              <a:rPr lang="en-NZ" smtClean="0"/>
              <a:t>22/10/2019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FC032-342F-4F0E-8BEA-57FD2B478B8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09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Animate!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3634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Talk to</a:t>
            </a:r>
            <a:r>
              <a:rPr lang="en-NZ" baseline="0" dirty="0" smtClean="0"/>
              <a:t> </a:t>
            </a:r>
          </a:p>
          <a:p>
            <a:r>
              <a:rPr lang="en-NZ" baseline="0" dirty="0" smtClean="0"/>
              <a:t>– 2 different platforms being utilised; this being internal facing GIS; the other is Forward Works Viewer</a:t>
            </a:r>
          </a:p>
          <a:p>
            <a:pPr marL="171450" indent="-171450">
              <a:buFontTx/>
              <a:buChar char="-"/>
            </a:pPr>
            <a:r>
              <a:rPr lang="en-NZ" baseline="0" dirty="0" smtClean="0"/>
              <a:t>Different layers provided for different types of projects, e.g. Three Waters, Transportation, Private Developers etc.</a:t>
            </a:r>
          </a:p>
          <a:p>
            <a:pPr marL="171450" indent="-171450">
              <a:buFontTx/>
              <a:buChar char="-"/>
            </a:pPr>
            <a:r>
              <a:rPr lang="en-NZ" baseline="0" dirty="0" smtClean="0"/>
              <a:t>Different key utilised for whether a project is in Early Planning, Planning and Development or Construction stages</a:t>
            </a:r>
          </a:p>
          <a:p>
            <a:pPr marL="171450" indent="-171450">
              <a:buFontTx/>
              <a:buChar char="-"/>
            </a:pPr>
            <a:r>
              <a:rPr lang="en-NZ" baseline="0" dirty="0" smtClean="0"/>
              <a:t>Ability to focus in on a particular time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4213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Talk</a:t>
            </a:r>
            <a:r>
              <a:rPr lang="en-NZ" baseline="0" dirty="0" smtClean="0"/>
              <a:t> to:</a:t>
            </a:r>
          </a:p>
          <a:p>
            <a:r>
              <a:rPr lang="en-NZ" baseline="0" dirty="0" smtClean="0"/>
              <a:t>- The attribute box for each project; includes, project details, dates and key contact to enable collaboration when appropriate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To consider:</a:t>
            </a:r>
            <a:r>
              <a:rPr lang="en-NZ" baseline="0" dirty="0" smtClean="0"/>
              <a:t> API of RAMM to GIS</a:t>
            </a:r>
          </a:p>
          <a:p>
            <a:r>
              <a:rPr lang="en-NZ" baseline="0" dirty="0" smtClean="0"/>
              <a:t>Different lines for projects / works that don’t go through RM process</a:t>
            </a:r>
          </a:p>
          <a:p>
            <a:r>
              <a:rPr lang="en-NZ" baseline="0" dirty="0" smtClean="0"/>
              <a:t>Different lines not leading to orange outcomes for whether condition is required in RM process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556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C032-342F-4F0E-8BEA-57FD2B478B8E}" type="slidenum">
              <a:rPr lang="en-NZ" smtClean="0"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856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-137159"/>
            <a:ext cx="9144000" cy="6995160"/>
          </a:xfrm>
          <a:prstGeom prst="rect">
            <a:avLst/>
          </a:prstGeom>
          <a:solidFill>
            <a:srgbClr val="00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r="27490" b="57454"/>
          <a:stretch/>
        </p:blipFill>
        <p:spPr>
          <a:xfrm>
            <a:off x="-180528" y="2552131"/>
            <a:ext cx="9361040" cy="4333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1432547"/>
            <a:ext cx="7416824" cy="84483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208" y="2492896"/>
            <a:ext cx="7428224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9974-CE6E-451A-A9DB-8CD97145107B}" type="datetimeFigureOut">
              <a:rPr lang="en-NZ" smtClean="0"/>
              <a:t>22/10/2019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49437"/>
            <a:ext cx="2078850" cy="70901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38084" y="1453580"/>
            <a:ext cx="1512168" cy="57308"/>
          </a:xfrm>
          <a:prstGeom prst="rect">
            <a:avLst/>
          </a:prstGeom>
          <a:solidFill>
            <a:srgbClr val="DC9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</p:spTree>
    <p:extLst>
      <p:ext uri="{BB962C8B-B14F-4D97-AF65-F5344CB8AC3E}">
        <p14:creationId xmlns:p14="http://schemas.microsoft.com/office/powerpoint/2010/main" val="225558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2" y="5749474"/>
            <a:ext cx="1965624" cy="6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5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0707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5421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436021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444470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36021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9515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656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95536" y="980728"/>
            <a:ext cx="82089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685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r="27490" b="57454"/>
          <a:stretch/>
        </p:blipFill>
        <p:spPr>
          <a:xfrm>
            <a:off x="-36512" y="2524746"/>
            <a:ext cx="9173596" cy="43332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7123" y="637443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1599-55B8-4544-9571-51FBAAB28BA7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2" y="5749474"/>
            <a:ext cx="1965624" cy="6704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5576" y="1340768"/>
            <a:ext cx="7632848" cy="0"/>
          </a:xfrm>
          <a:prstGeom prst="line">
            <a:avLst/>
          </a:prstGeom>
          <a:ln>
            <a:solidFill>
              <a:srgbClr val="003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02" r:id="rId4"/>
    <p:sldLayoutId id="2147483703" r:id="rId5"/>
    <p:sldLayoutId id="214748370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wardworks.co.nz/#/ma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ldc.maps.arcgis.com/home/item.html?id=920cc4f98c3f499dab77562e7892363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492896"/>
            <a:ext cx="7416824" cy="844836"/>
          </a:xfrm>
        </p:spPr>
        <p:txBody>
          <a:bodyPr>
            <a:normAutofit fontScale="90000"/>
          </a:bodyPr>
          <a:lstStyle/>
          <a:p>
            <a:r>
              <a:rPr lang="en-NZ" dirty="0"/>
              <a:t>AN INTRODUCTION TO QLDC’S ‘PROJECT H’ – DELIVERING SPATIAL COLLABORATION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208" y="3553244"/>
            <a:ext cx="7428224" cy="2540052"/>
          </a:xfrm>
        </p:spPr>
        <p:txBody>
          <a:bodyPr/>
          <a:lstStyle/>
          <a:p>
            <a:r>
              <a:rPr lang="en-NZ" dirty="0" smtClean="0"/>
              <a:t>QLDC FORWARD WORKS PIPELINE</a:t>
            </a:r>
          </a:p>
          <a:p>
            <a:endParaRPr lang="en-NZ" sz="2000" dirty="0" smtClean="0"/>
          </a:p>
          <a:p>
            <a:r>
              <a:rPr lang="en-NZ" sz="1600" dirty="0" smtClean="0"/>
              <a:t>23</a:t>
            </a:r>
            <a:r>
              <a:rPr lang="en-NZ" sz="1600" baseline="30000" dirty="0" smtClean="0"/>
              <a:t>rd</a:t>
            </a:r>
            <a:r>
              <a:rPr lang="en-NZ" sz="1600" dirty="0" smtClean="0"/>
              <a:t> October 2019</a:t>
            </a:r>
          </a:p>
          <a:p>
            <a:r>
              <a:rPr lang="en-NZ" sz="1600" dirty="0" smtClean="0"/>
              <a:t>Paul Haggath</a:t>
            </a:r>
          </a:p>
          <a:p>
            <a:r>
              <a:rPr lang="en-NZ" sz="1600" dirty="0" smtClean="0"/>
              <a:t>Natasha Brooks</a:t>
            </a:r>
            <a:endParaRPr lang="en-NZ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24" y="5445223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5445224"/>
            <a:ext cx="1412776" cy="1412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916ED-BF44-4E42-86A2-D3D69B2F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FORWARD WORKS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96" y="2002891"/>
            <a:ext cx="9090820" cy="4607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260" y="1403484"/>
            <a:ext cx="399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4"/>
              </a:rPr>
              <a:t>https://www.forwardworks.co.nz/#/map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73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00192" y="5661248"/>
            <a:ext cx="2088232" cy="859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FORWARD WORKS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729" y="1825625"/>
            <a:ext cx="6166541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8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9787"/>
            <a:ext cx="5565298" cy="68382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12</a:t>
            </a:fld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7236296" y="5661248"/>
            <a:ext cx="1279054" cy="895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64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13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4625"/>
            <a:ext cx="5759564" cy="6770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43770" y="5729089"/>
            <a:ext cx="1279054" cy="895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06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14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12" y="0"/>
            <a:ext cx="578177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62885" y="5729089"/>
            <a:ext cx="1141563" cy="895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76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B89E9-B91F-4485-A1A3-930AE1A0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USES AND BENEFITS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5445224"/>
            <a:ext cx="1412776" cy="14127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0749-6DBC-47EB-9EE4-AED7AAEDF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 spcCol="180000">
            <a:normAutofit fontScale="92500" lnSpcReduction="20000"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Inform and assist strategic planning</a:t>
            </a:r>
          </a:p>
          <a:p>
            <a:endParaRPr lang="en-NZ" dirty="0" smtClean="0">
              <a:solidFill>
                <a:schemeClr val="accent1"/>
              </a:solidFill>
            </a:endParaRPr>
          </a:p>
          <a:p>
            <a:r>
              <a:rPr lang="en-NZ" dirty="0" smtClean="0">
                <a:solidFill>
                  <a:schemeClr val="accent5"/>
                </a:solidFill>
              </a:rPr>
              <a:t>Facilitate enhanced visibility of projects</a:t>
            </a:r>
          </a:p>
          <a:p>
            <a:endParaRPr lang="en-NZ" dirty="0" smtClean="0">
              <a:solidFill>
                <a:schemeClr val="accent1"/>
              </a:solidFill>
            </a:endParaRPr>
          </a:p>
          <a:p>
            <a:r>
              <a:rPr lang="en-NZ" dirty="0" smtClean="0">
                <a:solidFill>
                  <a:schemeClr val="accent3"/>
                </a:solidFill>
              </a:rPr>
              <a:t>Inform and assist Traffic Management</a:t>
            </a:r>
          </a:p>
          <a:p>
            <a:endParaRPr lang="en-NZ" dirty="0" smtClean="0">
              <a:solidFill>
                <a:schemeClr val="accent1"/>
              </a:solidFill>
            </a:endParaRPr>
          </a:p>
          <a:p>
            <a:r>
              <a:rPr lang="en-NZ" dirty="0" smtClean="0">
                <a:solidFill>
                  <a:schemeClr val="accent4"/>
                </a:solidFill>
              </a:rPr>
              <a:t>Inform and assist Resource Consent</a:t>
            </a:r>
          </a:p>
          <a:p>
            <a:endParaRPr lang="en-NZ" dirty="0" smtClean="0">
              <a:solidFill>
                <a:schemeClr val="accent1"/>
              </a:solidFill>
            </a:endParaRPr>
          </a:p>
          <a:p>
            <a:r>
              <a:rPr lang="en-NZ" dirty="0" smtClean="0">
                <a:solidFill>
                  <a:schemeClr val="accent6"/>
                </a:solidFill>
              </a:rPr>
              <a:t>Identify opportunities to collaborate</a:t>
            </a:r>
          </a:p>
          <a:p>
            <a:endParaRPr lang="en-NZ" dirty="0" smtClean="0">
              <a:solidFill>
                <a:schemeClr val="accent1"/>
              </a:solidFill>
            </a:endParaRPr>
          </a:p>
          <a:p>
            <a:r>
              <a:rPr lang="en-NZ" dirty="0" smtClean="0">
                <a:solidFill>
                  <a:schemeClr val="accent2"/>
                </a:solidFill>
              </a:rPr>
              <a:t>Enable co-ordination of interfacing projects</a:t>
            </a:r>
          </a:p>
          <a:p>
            <a:endParaRPr lang="en-NZ" dirty="0" smtClean="0">
              <a:solidFill>
                <a:schemeClr val="accent1"/>
              </a:solidFill>
            </a:endParaRPr>
          </a:p>
          <a:p>
            <a:r>
              <a:rPr lang="en-NZ" dirty="0" smtClean="0">
                <a:solidFill>
                  <a:schemeClr val="accent5"/>
                </a:solidFill>
              </a:rPr>
              <a:t>Drive decisions that minimise disruption</a:t>
            </a:r>
          </a:p>
          <a:p>
            <a:endParaRPr lang="en-NZ" dirty="0" smtClean="0">
              <a:solidFill>
                <a:schemeClr val="accent1"/>
              </a:solidFill>
            </a:endParaRPr>
          </a:p>
          <a:p>
            <a:r>
              <a:rPr lang="en-NZ" dirty="0" smtClean="0">
                <a:solidFill>
                  <a:schemeClr val="accent3"/>
                </a:solidFill>
              </a:rPr>
              <a:t>Overview of projected timeframes effects and wider environment</a:t>
            </a:r>
            <a:endParaRPr lang="en-NZ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5F3C-736B-4A2B-B9BB-70A06DA4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ENCOURAGING CONTRIBUTORS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446F3-A1DE-42B0-8BB7-15567DA21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>
                <a:solidFill>
                  <a:schemeClr val="bg2"/>
                </a:solidFill>
              </a:rPr>
              <a:t>QLDC BAU </a:t>
            </a:r>
            <a:r>
              <a:rPr lang="en-NZ" dirty="0">
                <a:solidFill>
                  <a:schemeClr val="accent1"/>
                </a:solidFill>
              </a:rPr>
              <a:t>– will provide </a:t>
            </a:r>
            <a:r>
              <a:rPr lang="en-NZ" dirty="0" smtClean="0">
                <a:solidFill>
                  <a:schemeClr val="accent1"/>
                </a:solidFill>
              </a:rPr>
              <a:t>information </a:t>
            </a:r>
            <a:r>
              <a:rPr lang="en-NZ" dirty="0">
                <a:solidFill>
                  <a:schemeClr val="accent1"/>
                </a:solidFill>
              </a:rPr>
              <a:t>as a matter of </a:t>
            </a:r>
            <a:r>
              <a:rPr lang="en-NZ" dirty="0" smtClean="0">
                <a:solidFill>
                  <a:schemeClr val="accent1"/>
                </a:solidFill>
              </a:rPr>
              <a:t>course</a:t>
            </a:r>
          </a:p>
          <a:p>
            <a:pPr marL="0" indent="0">
              <a:buNone/>
            </a:pPr>
            <a:endParaRPr lang="en-N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NZ" dirty="0">
                <a:solidFill>
                  <a:schemeClr val="bg2"/>
                </a:solidFill>
              </a:rPr>
              <a:t>Third parties </a:t>
            </a:r>
            <a:r>
              <a:rPr lang="en-NZ" dirty="0">
                <a:solidFill>
                  <a:schemeClr val="accent1"/>
                </a:solidFill>
              </a:rPr>
              <a:t>– </a:t>
            </a:r>
            <a:r>
              <a:rPr lang="en-NZ" dirty="0" smtClean="0">
                <a:solidFill>
                  <a:schemeClr val="accent1"/>
                </a:solidFill>
              </a:rPr>
              <a:t>may </a:t>
            </a:r>
            <a:r>
              <a:rPr lang="en-NZ" dirty="0">
                <a:solidFill>
                  <a:schemeClr val="accent1"/>
                </a:solidFill>
              </a:rPr>
              <a:t>need some encouragement until they see the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5445224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5634250" y="3893797"/>
            <a:ext cx="560437" cy="47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accent3"/>
                </a:solidFill>
              </a:rPr>
              <a:t>QLDC GIS to digitise</a:t>
            </a:r>
            <a:endParaRPr lang="en-NZ" sz="1100" dirty="0">
              <a:solidFill>
                <a:schemeClr val="accent3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595701" y="3219553"/>
            <a:ext cx="560437" cy="27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2"/>
                </a:solidFill>
              </a:rPr>
              <a:t>Proc. manual</a:t>
            </a:r>
            <a:endParaRPr lang="en-NZ" sz="1050" dirty="0">
              <a:solidFill>
                <a:schemeClr val="tx2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249063" y="3868056"/>
            <a:ext cx="707313" cy="28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accent3"/>
                </a:solidFill>
              </a:rPr>
              <a:t>API conversion</a:t>
            </a:r>
            <a:endParaRPr lang="en-NZ" sz="1050" dirty="0">
              <a:solidFill>
                <a:schemeClr val="accent3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0232" y="3075986"/>
            <a:ext cx="560437" cy="21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accent3"/>
                </a:solidFill>
              </a:rPr>
              <a:t>export</a:t>
            </a:r>
            <a:endParaRPr lang="en-NZ" sz="11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7123" y="6374434"/>
            <a:ext cx="1815353" cy="219267"/>
          </a:xfrm>
        </p:spPr>
        <p:txBody>
          <a:bodyPr/>
          <a:lstStyle/>
          <a:p>
            <a:fld id="{B2571599-55B8-4544-9571-51FBAAB28BA7}" type="slidenum">
              <a:rPr lang="en-NZ" sz="900" smtClean="0"/>
              <a:t>17</a:t>
            </a:fld>
            <a:endParaRPr lang="en-NZ" sz="900" dirty="0"/>
          </a:p>
        </p:txBody>
      </p:sp>
      <p:sp>
        <p:nvSpPr>
          <p:cNvPr id="7" name="Rectangle 6"/>
          <p:cNvSpPr/>
          <p:nvPr/>
        </p:nvSpPr>
        <p:spPr>
          <a:xfrm>
            <a:off x="221564" y="2119510"/>
            <a:ext cx="966060" cy="10465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QLDC Project H advocate </a:t>
            </a:r>
            <a:r>
              <a:rPr lang="en-NZ" sz="1100" dirty="0" err="1" smtClean="0"/>
              <a:t>inc.</a:t>
            </a:r>
            <a:r>
              <a:rPr lang="en-NZ" sz="1100" dirty="0" smtClean="0"/>
              <a:t> RMA requirements</a:t>
            </a:r>
            <a:endParaRPr lang="en-NZ" sz="1100" dirty="0"/>
          </a:p>
        </p:txBody>
      </p:sp>
      <p:sp>
        <p:nvSpPr>
          <p:cNvPr id="8" name="Rectangle 7"/>
          <p:cNvSpPr/>
          <p:nvPr/>
        </p:nvSpPr>
        <p:spPr>
          <a:xfrm>
            <a:off x="1547664" y="1491360"/>
            <a:ext cx="1080120" cy="47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New project (private/ third party)</a:t>
            </a:r>
            <a:endParaRPr lang="en-NZ" sz="1100" dirty="0"/>
          </a:p>
        </p:txBody>
      </p:sp>
      <p:sp>
        <p:nvSpPr>
          <p:cNvPr id="9" name="Rectangle 8"/>
          <p:cNvSpPr/>
          <p:nvPr/>
        </p:nvSpPr>
        <p:spPr>
          <a:xfrm>
            <a:off x="7593979" y="2108070"/>
            <a:ext cx="1080120" cy="964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50" dirty="0" smtClean="0"/>
              <a:t>All contributors, Public access, O&amp;M contractors,</a:t>
            </a:r>
          </a:p>
          <a:p>
            <a:pPr algn="ctr"/>
            <a:r>
              <a:rPr lang="en-NZ" sz="1050" dirty="0" smtClean="0"/>
              <a:t>Utilities</a:t>
            </a:r>
            <a:endParaRPr lang="en-NZ" sz="1050" dirty="0"/>
          </a:p>
        </p:txBody>
      </p:sp>
      <p:sp>
        <p:nvSpPr>
          <p:cNvPr id="10" name="Rectangle 9"/>
          <p:cNvSpPr/>
          <p:nvPr/>
        </p:nvSpPr>
        <p:spPr>
          <a:xfrm>
            <a:off x="1547664" y="4011640"/>
            <a:ext cx="1080120" cy="47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3 monthly updates (QLDC)</a:t>
            </a:r>
            <a:endParaRPr lang="en-NZ" sz="1100" dirty="0"/>
          </a:p>
        </p:txBody>
      </p:sp>
      <p:sp>
        <p:nvSpPr>
          <p:cNvPr id="11" name="Rectangle 10"/>
          <p:cNvSpPr/>
          <p:nvPr/>
        </p:nvSpPr>
        <p:spPr>
          <a:xfrm>
            <a:off x="1549312" y="3277906"/>
            <a:ext cx="1080120" cy="47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New project (QLDC)</a:t>
            </a:r>
            <a:endParaRPr lang="en-NZ" sz="1100" dirty="0"/>
          </a:p>
        </p:txBody>
      </p:sp>
      <p:sp>
        <p:nvSpPr>
          <p:cNvPr id="12" name="Rectangle 11"/>
          <p:cNvSpPr/>
          <p:nvPr/>
        </p:nvSpPr>
        <p:spPr>
          <a:xfrm>
            <a:off x="3131840" y="3022139"/>
            <a:ext cx="1080120" cy="47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QLDC Master Spreadsheet</a:t>
            </a:r>
          </a:p>
        </p:txBody>
      </p:sp>
      <p:sp>
        <p:nvSpPr>
          <p:cNvPr id="13" name="Diamond 12"/>
          <p:cNvSpPr/>
          <p:nvPr/>
        </p:nvSpPr>
        <p:spPr>
          <a:xfrm>
            <a:off x="4499992" y="2822038"/>
            <a:ext cx="1174656" cy="5699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/>
              <a:t>Public data</a:t>
            </a:r>
            <a:endParaRPr lang="en-NZ" sz="1000" dirty="0"/>
          </a:p>
        </p:txBody>
      </p:sp>
      <p:sp>
        <p:nvSpPr>
          <p:cNvPr id="14" name="Diamond 13"/>
          <p:cNvSpPr/>
          <p:nvPr/>
        </p:nvSpPr>
        <p:spPr>
          <a:xfrm>
            <a:off x="4505964" y="3539979"/>
            <a:ext cx="1174656" cy="5699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/>
              <a:t>Confide-</a:t>
            </a:r>
            <a:r>
              <a:rPr lang="en-NZ" sz="1000" dirty="0" err="1" smtClean="0"/>
              <a:t>ntial</a:t>
            </a:r>
            <a:r>
              <a:rPr lang="en-NZ" sz="1000" dirty="0" smtClean="0"/>
              <a:t> data</a:t>
            </a:r>
            <a:endParaRPr lang="en-NZ" sz="1000" dirty="0"/>
          </a:p>
        </p:txBody>
      </p:sp>
      <p:sp>
        <p:nvSpPr>
          <p:cNvPr id="15" name="Rectangle 14"/>
          <p:cNvSpPr/>
          <p:nvPr/>
        </p:nvSpPr>
        <p:spPr>
          <a:xfrm>
            <a:off x="6168942" y="2355456"/>
            <a:ext cx="1080120" cy="4756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Forward Works (digitise and publish)</a:t>
            </a:r>
            <a:endParaRPr lang="en-NZ" sz="1100" dirty="0"/>
          </a:p>
        </p:txBody>
      </p:sp>
      <p:sp>
        <p:nvSpPr>
          <p:cNvPr id="16" name="Rectangle 15"/>
          <p:cNvSpPr/>
          <p:nvPr/>
        </p:nvSpPr>
        <p:spPr>
          <a:xfrm>
            <a:off x="6168942" y="3585717"/>
            <a:ext cx="1080120" cy="4756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QLDC GIS platform</a:t>
            </a:r>
            <a:endParaRPr lang="en-NZ" sz="1100" dirty="0"/>
          </a:p>
        </p:txBody>
      </p:sp>
      <p:sp>
        <p:nvSpPr>
          <p:cNvPr id="17" name="Rectangle 16"/>
          <p:cNvSpPr/>
          <p:nvPr/>
        </p:nvSpPr>
        <p:spPr>
          <a:xfrm>
            <a:off x="7956376" y="3585718"/>
            <a:ext cx="1080120" cy="4756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Master Schedule</a:t>
            </a:r>
            <a:endParaRPr lang="en-NZ" sz="1100" dirty="0"/>
          </a:p>
        </p:txBody>
      </p:sp>
      <p:sp>
        <p:nvSpPr>
          <p:cNvPr id="18" name="Rectangle 17"/>
          <p:cNvSpPr/>
          <p:nvPr/>
        </p:nvSpPr>
        <p:spPr>
          <a:xfrm>
            <a:off x="6168942" y="4515696"/>
            <a:ext cx="1080120" cy="10889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50" dirty="0" smtClean="0"/>
              <a:t>Traffic </a:t>
            </a:r>
            <a:r>
              <a:rPr lang="en-NZ" sz="1050" dirty="0" err="1" smtClean="0"/>
              <a:t>mgt</a:t>
            </a:r>
            <a:r>
              <a:rPr lang="en-NZ" sz="1050" dirty="0" smtClean="0"/>
              <a:t>, Planning, </a:t>
            </a:r>
          </a:p>
          <a:p>
            <a:pPr algn="ctr"/>
            <a:r>
              <a:rPr lang="en-NZ" sz="1050" dirty="0" smtClean="0"/>
              <a:t>SAP, </a:t>
            </a:r>
          </a:p>
          <a:p>
            <a:pPr algn="ctr"/>
            <a:r>
              <a:rPr lang="en-NZ" sz="1050" dirty="0" smtClean="0"/>
              <a:t>PMO,</a:t>
            </a:r>
          </a:p>
          <a:p>
            <a:pPr algn="ctr"/>
            <a:r>
              <a:rPr lang="en-NZ" sz="1050" dirty="0" smtClean="0"/>
              <a:t> O&amp;M, </a:t>
            </a:r>
          </a:p>
          <a:p>
            <a:pPr algn="ctr"/>
            <a:r>
              <a:rPr lang="en-NZ" sz="1050" dirty="0"/>
              <a:t>C</a:t>
            </a:r>
            <a:r>
              <a:rPr lang="en-NZ" sz="1050" dirty="0" smtClean="0"/>
              <a:t>onsents team</a:t>
            </a:r>
            <a:endParaRPr lang="en-NZ" sz="1050" dirty="0"/>
          </a:p>
        </p:txBody>
      </p:sp>
      <p:sp>
        <p:nvSpPr>
          <p:cNvPr id="19" name="Rectangle 18"/>
          <p:cNvSpPr/>
          <p:nvPr/>
        </p:nvSpPr>
        <p:spPr>
          <a:xfrm>
            <a:off x="3131840" y="3497808"/>
            <a:ext cx="1080120" cy="475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/>
              <a:t>Project H administrator/ </a:t>
            </a:r>
            <a:r>
              <a:rPr lang="en-NZ" sz="1100" dirty="0" smtClean="0"/>
              <a:t>gatekeeper</a:t>
            </a:r>
            <a:endParaRPr lang="en-NZ" sz="1100" dirty="0"/>
          </a:p>
        </p:txBody>
      </p:sp>
      <p:sp>
        <p:nvSpPr>
          <p:cNvPr id="20" name="Rectangle 19"/>
          <p:cNvSpPr/>
          <p:nvPr/>
        </p:nvSpPr>
        <p:spPr>
          <a:xfrm>
            <a:off x="1481704" y="6018201"/>
            <a:ext cx="1080120" cy="475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Resource requirements</a:t>
            </a:r>
            <a:endParaRPr lang="en-NZ" sz="1100" dirty="0"/>
          </a:p>
        </p:txBody>
      </p:sp>
      <p:sp>
        <p:nvSpPr>
          <p:cNvPr id="21" name="Rectangle 20"/>
          <p:cNvSpPr/>
          <p:nvPr/>
        </p:nvSpPr>
        <p:spPr>
          <a:xfrm>
            <a:off x="2663788" y="6018200"/>
            <a:ext cx="1080120" cy="4756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Outcomes gained</a:t>
            </a:r>
            <a:endParaRPr lang="en-NZ" sz="1100" dirty="0"/>
          </a:p>
        </p:txBody>
      </p:sp>
      <p:sp>
        <p:nvSpPr>
          <p:cNvPr id="22" name="Rectangle 21"/>
          <p:cNvSpPr/>
          <p:nvPr/>
        </p:nvSpPr>
        <p:spPr>
          <a:xfrm>
            <a:off x="3851920" y="6021933"/>
            <a:ext cx="1080120" cy="4756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50" dirty="0" smtClean="0"/>
              <a:t>Users</a:t>
            </a:r>
          </a:p>
        </p:txBody>
      </p:sp>
      <p:cxnSp>
        <p:nvCxnSpPr>
          <p:cNvPr id="24" name="Elbow Connector 23"/>
          <p:cNvCxnSpPr>
            <a:stCxn id="7" idx="3"/>
            <a:endCxn id="8" idx="1"/>
          </p:cNvCxnSpPr>
          <p:nvPr/>
        </p:nvCxnSpPr>
        <p:spPr>
          <a:xfrm flipV="1">
            <a:off x="1187624" y="1729195"/>
            <a:ext cx="360040" cy="913570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7" idx="3"/>
            <a:endCxn id="11" idx="1"/>
          </p:cNvCxnSpPr>
          <p:nvPr/>
        </p:nvCxnSpPr>
        <p:spPr>
          <a:xfrm>
            <a:off x="1187624" y="2642765"/>
            <a:ext cx="361688" cy="872976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8" idx="3"/>
            <a:endCxn id="15" idx="0"/>
          </p:cNvCxnSpPr>
          <p:nvPr/>
        </p:nvCxnSpPr>
        <p:spPr>
          <a:xfrm>
            <a:off x="2627784" y="1729195"/>
            <a:ext cx="4081218" cy="62626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1"/>
            <a:endCxn id="8" idx="2"/>
          </p:cNvCxnSpPr>
          <p:nvPr/>
        </p:nvCxnSpPr>
        <p:spPr>
          <a:xfrm rot="10800000">
            <a:off x="2087724" y="1967029"/>
            <a:ext cx="4081218" cy="626262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3" idx="1"/>
          </p:cNvCxnSpPr>
          <p:nvPr/>
        </p:nvCxnSpPr>
        <p:spPr>
          <a:xfrm flipV="1">
            <a:off x="4211960" y="3107007"/>
            <a:ext cx="288032" cy="3348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4" idx="1"/>
          </p:cNvCxnSpPr>
          <p:nvPr/>
        </p:nvCxnSpPr>
        <p:spPr>
          <a:xfrm>
            <a:off x="4217932" y="3429716"/>
            <a:ext cx="288032" cy="3952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2"/>
            <a:endCxn id="16" idx="0"/>
          </p:cNvCxnSpPr>
          <p:nvPr/>
        </p:nvCxnSpPr>
        <p:spPr>
          <a:xfrm>
            <a:off x="6709002" y="2831125"/>
            <a:ext cx="0" cy="7545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17" idx="1"/>
          </p:cNvCxnSpPr>
          <p:nvPr/>
        </p:nvCxnSpPr>
        <p:spPr>
          <a:xfrm>
            <a:off x="7249062" y="3823552"/>
            <a:ext cx="707314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6" idx="1"/>
          </p:cNvCxnSpPr>
          <p:nvPr/>
        </p:nvCxnSpPr>
        <p:spPr>
          <a:xfrm flipV="1">
            <a:off x="5674648" y="3823552"/>
            <a:ext cx="494294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3"/>
          </p:cNvCxnSpPr>
          <p:nvPr/>
        </p:nvCxnSpPr>
        <p:spPr>
          <a:xfrm flipV="1">
            <a:off x="2629432" y="3515740"/>
            <a:ext cx="494294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0" idx="3"/>
            <a:endCxn id="19" idx="1"/>
          </p:cNvCxnSpPr>
          <p:nvPr/>
        </p:nvCxnSpPr>
        <p:spPr>
          <a:xfrm flipV="1">
            <a:off x="2627784" y="3735643"/>
            <a:ext cx="504056" cy="513832"/>
          </a:xfrm>
          <a:prstGeom prst="bentConnector3">
            <a:avLst/>
          </a:prstGeom>
          <a:ln w="1270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6" idx="2"/>
          </p:cNvCxnSpPr>
          <p:nvPr/>
        </p:nvCxnSpPr>
        <p:spPr>
          <a:xfrm>
            <a:off x="6709002" y="4061386"/>
            <a:ext cx="0" cy="45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3"/>
            <a:endCxn id="9" idx="1"/>
          </p:cNvCxnSpPr>
          <p:nvPr/>
        </p:nvCxnSpPr>
        <p:spPr>
          <a:xfrm flipV="1">
            <a:off x="7249062" y="2590338"/>
            <a:ext cx="344917" cy="2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3" idx="3"/>
          </p:cNvCxnSpPr>
          <p:nvPr/>
        </p:nvCxnSpPr>
        <p:spPr>
          <a:xfrm flipV="1">
            <a:off x="5674648" y="2815441"/>
            <a:ext cx="494294" cy="2915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987825" y="2348880"/>
            <a:ext cx="2641058" cy="21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accent4"/>
                </a:solidFill>
              </a:rPr>
              <a:t>Update reminders (3 monthly?)</a:t>
            </a:r>
            <a:endParaRPr lang="en-NZ" sz="1050" dirty="0">
              <a:solidFill>
                <a:schemeClr val="accent4"/>
              </a:solidFill>
            </a:endParaRPr>
          </a:p>
        </p:txBody>
      </p:sp>
      <p:sp>
        <p:nvSpPr>
          <p:cNvPr id="69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NZ" sz="3600" dirty="0" smtClean="0"/>
              <a:t>QLDC FORWARD WORKS FLOWCHART</a:t>
            </a:r>
            <a:endParaRPr lang="en-NZ" sz="3600" dirty="0"/>
          </a:p>
        </p:txBody>
      </p:sp>
      <p:sp>
        <p:nvSpPr>
          <p:cNvPr id="81" name="Rectangle 80"/>
          <p:cNvSpPr/>
          <p:nvPr/>
        </p:nvSpPr>
        <p:spPr>
          <a:xfrm>
            <a:off x="287524" y="6018200"/>
            <a:ext cx="1080120" cy="47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100" dirty="0" smtClean="0"/>
              <a:t>Inputs</a:t>
            </a:r>
            <a:endParaRPr lang="en-NZ" sz="1100" dirty="0"/>
          </a:p>
        </p:txBody>
      </p:sp>
      <p:sp>
        <p:nvSpPr>
          <p:cNvPr id="42" name="Rectangle 41"/>
          <p:cNvSpPr/>
          <p:nvPr/>
        </p:nvSpPr>
        <p:spPr>
          <a:xfrm>
            <a:off x="5334233" y="443440"/>
            <a:ext cx="3181117" cy="18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bg1"/>
                </a:solidFill>
              </a:rPr>
              <a:t>Resource Consent condition or Traffic Management check</a:t>
            </a:r>
            <a:endParaRPr lang="en-NZ" sz="1050" dirty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98" y="0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7114-A503-4A4B-A661-5CF2ACA2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LAUNCHING SOON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1484784"/>
            <a:ext cx="5331551" cy="4968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272078">
            <a:off x="3052509" y="3134792"/>
            <a:ext cx="185529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000" b="1" dirty="0" smtClean="0"/>
              <a:t>Forward Works </a:t>
            </a:r>
            <a:endParaRPr lang="en-NZ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98" y="0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1D1A-1CF8-49CD-9325-9536885C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r>
              <a:rPr lang="en-NZ" sz="3200" dirty="0" smtClean="0"/>
              <a:t>LTP: QLDC’s CAPITAL WORKS PROGRAMME 2018-2027</a:t>
            </a:r>
            <a:endParaRPr lang="en-NZ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5445224"/>
            <a:ext cx="1412776" cy="1412776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852530"/>
              </p:ext>
            </p:extLst>
          </p:nvPr>
        </p:nvGraphicFramePr>
        <p:xfrm>
          <a:off x="697260" y="1412776"/>
          <a:ext cx="7907188" cy="438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675E6-A9CA-4C0B-A0A2-FD0C8C9C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598146"/>
            <a:ext cx="1921873" cy="14851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dirty="0" smtClean="0">
                <a:solidFill>
                  <a:schemeClr val="accent1"/>
                </a:solidFill>
              </a:rPr>
              <a:t>QLDC </a:t>
            </a:r>
            <a:r>
              <a:rPr lang="en-NZ" sz="1800" dirty="0">
                <a:solidFill>
                  <a:schemeClr val="accent1"/>
                </a:solidFill>
              </a:rPr>
              <a:t>- $1b in next 10 years</a:t>
            </a:r>
          </a:p>
          <a:p>
            <a:pPr marL="0" indent="0">
              <a:buNone/>
            </a:pPr>
            <a:r>
              <a:rPr lang="en-NZ" sz="1800" dirty="0">
                <a:solidFill>
                  <a:schemeClr val="accent1"/>
                </a:solidFill>
              </a:rPr>
              <a:t>Same again for private developments</a:t>
            </a:r>
          </a:p>
        </p:txBody>
      </p:sp>
    </p:spTree>
    <p:extLst>
      <p:ext uri="{BB962C8B-B14F-4D97-AF65-F5344CB8AC3E}">
        <p14:creationId xmlns:p14="http://schemas.microsoft.com/office/powerpoint/2010/main" val="33138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8B4E-A105-4E1D-A519-97CF2054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QUEENSTOWN PROJECTS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7131-E8A3-4D88-8E06-F41F9BFEA9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>
                <a:solidFill>
                  <a:schemeClr val="accent1"/>
                </a:solidFill>
              </a:rPr>
              <a:t>3 Waters</a:t>
            </a:r>
          </a:p>
          <a:p>
            <a:r>
              <a:rPr lang="en-NZ" dirty="0">
                <a:solidFill>
                  <a:schemeClr val="accent1"/>
                </a:solidFill>
              </a:rPr>
              <a:t>Transport</a:t>
            </a:r>
          </a:p>
          <a:p>
            <a:r>
              <a:rPr lang="en-NZ" dirty="0" smtClean="0">
                <a:solidFill>
                  <a:schemeClr val="accent1"/>
                </a:solidFill>
              </a:rPr>
              <a:t>Way To Go</a:t>
            </a:r>
            <a:endParaRPr lang="en-NZ" dirty="0">
              <a:solidFill>
                <a:schemeClr val="accent1"/>
              </a:solidFill>
            </a:endParaRPr>
          </a:p>
          <a:p>
            <a:r>
              <a:rPr lang="en-NZ" dirty="0">
                <a:solidFill>
                  <a:schemeClr val="accent1"/>
                </a:solidFill>
              </a:rPr>
              <a:t>Town </a:t>
            </a:r>
            <a:r>
              <a:rPr lang="en-NZ" dirty="0" smtClean="0">
                <a:solidFill>
                  <a:schemeClr val="accent1"/>
                </a:solidFill>
              </a:rPr>
              <a:t>Masterplans</a:t>
            </a:r>
          </a:p>
          <a:p>
            <a:r>
              <a:rPr lang="en-NZ" dirty="0" smtClean="0">
                <a:solidFill>
                  <a:schemeClr val="accent1"/>
                </a:solidFill>
              </a:rPr>
              <a:t>Ops &amp; Maintenance</a:t>
            </a:r>
          </a:p>
          <a:p>
            <a:r>
              <a:rPr lang="en-NZ" dirty="0" smtClean="0">
                <a:solidFill>
                  <a:schemeClr val="accent1"/>
                </a:solidFill>
              </a:rPr>
              <a:t>Parks &amp; Reserves</a:t>
            </a:r>
            <a:endParaRPr lang="en-NZ" dirty="0">
              <a:solidFill>
                <a:schemeClr val="accent1"/>
              </a:solidFill>
            </a:endParaRPr>
          </a:p>
          <a:p>
            <a:endParaRPr lang="en-NZ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AEDB0-C257-4877-9244-7786D70C14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>
                <a:solidFill>
                  <a:schemeClr val="accent1"/>
                </a:solidFill>
              </a:rPr>
              <a:t>Private</a:t>
            </a:r>
          </a:p>
          <a:p>
            <a:r>
              <a:rPr lang="en-NZ" dirty="0">
                <a:solidFill>
                  <a:schemeClr val="accent1"/>
                </a:solidFill>
              </a:rPr>
              <a:t>Hotels</a:t>
            </a:r>
          </a:p>
          <a:p>
            <a:r>
              <a:rPr lang="en-NZ" dirty="0">
                <a:solidFill>
                  <a:schemeClr val="accent1"/>
                </a:solidFill>
              </a:rPr>
              <a:t>Commercial</a:t>
            </a:r>
          </a:p>
          <a:p>
            <a:r>
              <a:rPr lang="en-NZ" dirty="0">
                <a:solidFill>
                  <a:schemeClr val="accent1"/>
                </a:solidFill>
              </a:rPr>
              <a:t>Skyline</a:t>
            </a:r>
          </a:p>
          <a:p>
            <a:r>
              <a:rPr lang="en-NZ" dirty="0" smtClean="0">
                <a:solidFill>
                  <a:schemeClr val="accent1"/>
                </a:solidFill>
              </a:rPr>
              <a:t>Events</a:t>
            </a:r>
          </a:p>
          <a:p>
            <a:r>
              <a:rPr lang="en-NZ" dirty="0" smtClean="0">
                <a:solidFill>
                  <a:schemeClr val="accent1"/>
                </a:solidFill>
              </a:rPr>
              <a:t>Subdivisions</a:t>
            </a:r>
            <a:endParaRPr lang="en-NZ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5445224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4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" y="5445224"/>
            <a:ext cx="1412776" cy="141277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8414" y="-1"/>
            <a:ext cx="9172414" cy="6867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63083">
            <a:off x="-378520" y="551533"/>
            <a:ext cx="3505908" cy="880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4293096"/>
            <a:ext cx="1583047" cy="1552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41398">
            <a:off x="-28379" y="4642830"/>
            <a:ext cx="1956996" cy="218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059" y="-1"/>
            <a:ext cx="1828229" cy="23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PROJECT H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dirty="0" smtClean="0">
                <a:solidFill>
                  <a:schemeClr val="accent1"/>
                </a:solidFill>
              </a:rPr>
              <a:t>Project </a:t>
            </a:r>
            <a:r>
              <a:rPr lang="en-AU" dirty="0">
                <a:solidFill>
                  <a:schemeClr val="accent1"/>
                </a:solidFill>
              </a:rPr>
              <a:t>H </a:t>
            </a:r>
            <a:r>
              <a:rPr lang="en-AU" dirty="0" smtClean="0">
                <a:solidFill>
                  <a:schemeClr val="accent1"/>
                </a:solidFill>
              </a:rPr>
              <a:t>provides </a:t>
            </a:r>
            <a:r>
              <a:rPr lang="en-AU" dirty="0">
                <a:solidFill>
                  <a:schemeClr val="accent1"/>
                </a:solidFill>
              </a:rPr>
              <a:t>a visual GIS based </a:t>
            </a:r>
            <a:r>
              <a:rPr lang="en-AU" dirty="0" smtClean="0">
                <a:solidFill>
                  <a:schemeClr val="accent1"/>
                </a:solidFill>
              </a:rPr>
              <a:t>tool that captures project data of QLDC projects and third parties, </a:t>
            </a:r>
            <a:r>
              <a:rPr lang="en-AU" dirty="0">
                <a:solidFill>
                  <a:schemeClr val="accent1"/>
                </a:solidFill>
              </a:rPr>
              <a:t>to inform and assist </a:t>
            </a:r>
            <a:r>
              <a:rPr lang="en-AU" dirty="0" smtClean="0">
                <a:solidFill>
                  <a:schemeClr val="accent1"/>
                </a:solidFill>
              </a:rPr>
              <a:t>in </a:t>
            </a:r>
            <a:r>
              <a:rPr lang="en-AU" dirty="0">
                <a:solidFill>
                  <a:schemeClr val="accent1"/>
                </a:solidFill>
              </a:rPr>
              <a:t>strategic planning, traffic management, RMA planning and approvals. </a:t>
            </a:r>
            <a:endParaRPr lang="en-AU" dirty="0" smtClean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5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" y="5445224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PROJECT H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dirty="0" smtClean="0">
                <a:solidFill>
                  <a:schemeClr val="accent1"/>
                </a:solidFill>
              </a:rPr>
              <a:t>Its </a:t>
            </a:r>
            <a:r>
              <a:rPr lang="en-AU" dirty="0">
                <a:solidFill>
                  <a:schemeClr val="accent1"/>
                </a:solidFill>
              </a:rPr>
              <a:t>adoption by both </a:t>
            </a:r>
            <a:r>
              <a:rPr lang="en-AU" dirty="0" smtClean="0">
                <a:solidFill>
                  <a:schemeClr val="accent1"/>
                </a:solidFill>
              </a:rPr>
              <a:t>QLDC and </a:t>
            </a:r>
            <a:r>
              <a:rPr lang="en-AU" dirty="0">
                <a:solidFill>
                  <a:schemeClr val="accent1"/>
                </a:solidFill>
              </a:rPr>
              <a:t>external users will help to identify opportunities to collaborate between projects and </a:t>
            </a:r>
            <a:r>
              <a:rPr lang="en-AU" dirty="0" smtClean="0">
                <a:solidFill>
                  <a:schemeClr val="accent1"/>
                </a:solidFill>
              </a:rPr>
              <a:t>developers and drive </a:t>
            </a:r>
            <a:r>
              <a:rPr lang="en-AU" dirty="0">
                <a:solidFill>
                  <a:schemeClr val="accent1"/>
                </a:solidFill>
              </a:rPr>
              <a:t>decisions which minimise disruption to residents and visitors</a:t>
            </a:r>
            <a:r>
              <a:rPr lang="en-AU" dirty="0" smtClean="0">
                <a:solidFill>
                  <a:schemeClr val="accent1"/>
                </a:solidFill>
              </a:rPr>
              <a:t>.</a:t>
            </a:r>
            <a:endParaRPr lang="en-NZ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6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" y="5445224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QLDC PLATFORM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7</a:t>
            </a:fld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99293" cy="5049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33147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rId4"/>
              </a:rPr>
              <a:t>http://qldc.maps.arcgis.com/home/item.html?id=920cc4f98c3f499dab77562e78923635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15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QLDC PLATFORM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1599-55B8-4544-9571-51FBAAB28BA7}" type="slidenum">
              <a:rPr lang="en-NZ" smtClean="0"/>
              <a:t>8</a:t>
            </a:fld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" y="5445224"/>
            <a:ext cx="1412776" cy="14127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49" name="Picture 1" descr="Screen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03" y="1499407"/>
            <a:ext cx="57340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21399" y="4293096"/>
            <a:ext cx="1266825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98748" y="149690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98748" y="19541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01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333D-11B0-48F5-92A8-0A89350C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1AAFD-DB87-4280-9AA7-37688C820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5445224"/>
            <a:ext cx="1412776" cy="1412776"/>
          </a:xfrm>
          <a:prstGeom prst="rect">
            <a:avLst/>
          </a:prstGeom>
        </p:spPr>
      </p:pic>
      <p:pic>
        <p:nvPicPr>
          <p:cNvPr id="1026" name="Picture 2" descr="Image result for caveman with wh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77" y="1988840"/>
            <a:ext cx="3740646" cy="34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395B"/>
      </a:dk2>
      <a:lt2>
        <a:srgbClr val="DC911B"/>
      </a:lt2>
      <a:accent1>
        <a:srgbClr val="00395B"/>
      </a:accent1>
      <a:accent2>
        <a:srgbClr val="DC911B"/>
      </a:accent2>
      <a:accent3>
        <a:srgbClr val="009DE0"/>
      </a:accent3>
      <a:accent4>
        <a:srgbClr val="7C2852"/>
      </a:accent4>
      <a:accent5>
        <a:srgbClr val="00A091"/>
      </a:accent5>
      <a:accent6>
        <a:srgbClr val="246537"/>
      </a:accent6>
      <a:hlink>
        <a:srgbClr val="00395B"/>
      </a:hlink>
      <a:folHlink>
        <a:srgbClr val="7C285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O template.potx" id="{9A48EEB4-30D4-451C-9738-D6D1CFA5D29F}" vid="{8AA2E216-BA35-4734-BC07-D6EC6BE954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PMO template</Template>
  <TotalTime>907</TotalTime>
  <Words>476</Words>
  <Application>Microsoft Office PowerPoint</Application>
  <PresentationFormat>On-screen Show (4:3)</PresentationFormat>
  <Paragraphs>109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AN INTRODUCTION TO QLDC’S ‘PROJECT H’ – DELIVERING SPATIAL COLLABORATION</vt:lpstr>
      <vt:lpstr>LTP: QLDC’s CAPITAL WORKS PROGRAMME 2018-2027</vt:lpstr>
      <vt:lpstr>QUEENSTOWN PROJECTS</vt:lpstr>
      <vt:lpstr>PowerPoint Presentation</vt:lpstr>
      <vt:lpstr>PROJECT H</vt:lpstr>
      <vt:lpstr>PROJECT H</vt:lpstr>
      <vt:lpstr>QLDC PLATFORM</vt:lpstr>
      <vt:lpstr>QLDC PLATFORM</vt:lpstr>
      <vt:lpstr>PowerPoint Presentation</vt:lpstr>
      <vt:lpstr>FORWARD WORKS</vt:lpstr>
      <vt:lpstr>FORWARD WORKS</vt:lpstr>
      <vt:lpstr>PowerPoint Presentation</vt:lpstr>
      <vt:lpstr>PowerPoint Presentation</vt:lpstr>
      <vt:lpstr>PowerPoint Presentation</vt:lpstr>
      <vt:lpstr>USES AND BENEFITS</vt:lpstr>
      <vt:lpstr>ENCOURAGING CONTRIBUTORS</vt:lpstr>
      <vt:lpstr>QLDC FORWARD WORKS FLOWCHART</vt:lpstr>
      <vt:lpstr>LAUNCHING SOON</vt:lpstr>
    </vt:vector>
  </TitlesOfParts>
  <Company>QLDC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Brooks</dc:creator>
  <cp:lastModifiedBy>Natasha Brooks</cp:lastModifiedBy>
  <cp:revision>49</cp:revision>
  <dcterms:created xsi:type="dcterms:W3CDTF">2019-10-10T01:12:56Z</dcterms:created>
  <dcterms:modified xsi:type="dcterms:W3CDTF">2019-10-22T03:14:00Z</dcterms:modified>
</cp:coreProperties>
</file>